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83" r:id="rId4"/>
    <p:sldId id="256" r:id="rId5"/>
    <p:sldId id="262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9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E8730E-9DFE-4821-A6D2-AD96E06BF379}" type="doc">
      <dgm:prSet qsTypeId="urn:microsoft.com/office/officeart/2005/8/quickstyle/simple3" csTypeId="urn:microsoft.com/office/officeart/2005/8/colors/colorful2"/>
      <dgm:spPr/>
      <dgm:t>
        <a:bodyPr/>
        <a:p>
          <a:endParaRPr altLang="en-US"/>
        </a:p>
      </dgm:t>
    </dgm:pt>
    <dgm:pt modelId="{797AB3DF-6B49-49BB-A242-F1C31D9B0A8D}">
      <dgm:prSet/>
      <dgm:spPr/>
      <dgm:t>
        <a:bodyPr/>
        <a:p>
          <a:r>
            <a:rPr lang="en-GB" b="0" i="0" u="none" baseline="0">
              <a:rtl val="0"/>
            </a:rPr>
            <a:t>Name - </a:t>
          </a:r>
          <a:r>
            <a:rPr lang="en-GB" b="1" i="1" u="sng" baseline="0">
              <a:rtl val="0"/>
            </a:rPr>
            <a:t>Rohan Misal </a:t>
          </a:r>
          <a:endParaRPr altLang="en-US"/>
        </a:p>
      </dgm:t>
    </dgm:pt>
    <dgm:pt modelId="{15A21356-5769-465B-AC87-61D501B9E955}" cxnId="{CF35EAF1-DF3E-4431-8C58-A375912C9A58}" type="parTrans">
      <dgm:prSet/>
      <dgm:spPr/>
    </dgm:pt>
    <dgm:pt modelId="{2DA9B0DA-BB5B-4D7A-BFF9-D4E4BF1DB26E}" cxnId="{CF35EAF1-DF3E-4431-8C58-A375912C9A58}" type="sibTrans">
      <dgm:prSet/>
      <dgm:spPr/>
    </dgm:pt>
    <dgm:pt modelId="{3B5A318E-A7C1-401A-B763-AC80EED349EE}">
      <dgm:prSet/>
      <dgm:spPr/>
      <dgm:t>
        <a:bodyPr/>
        <a:p>
          <a:r>
            <a:rPr lang="en-GB" b="0" i="0" u="none" baseline="0">
              <a:rtl val="0"/>
            </a:rPr>
            <a:t>College - </a:t>
          </a:r>
          <a:r>
            <a:rPr lang="en-GB" b="1" i="1" u="sng" baseline="0">
              <a:rtl val="0"/>
            </a:rPr>
            <a:t>NBN Sinhgad School Of Engineering</a:t>
          </a:r>
          <a:endParaRPr altLang="en-US"/>
        </a:p>
      </dgm:t>
    </dgm:pt>
    <dgm:pt modelId="{99E9129C-424D-4586-9F36-3677CECBEA0F}" cxnId="{F2C56CEE-4934-456E-8024-5EDE16EF8E7F}" type="parTrans">
      <dgm:prSet/>
      <dgm:spPr/>
    </dgm:pt>
    <dgm:pt modelId="{AA8DFBF0-05F7-4BF9-BC79-9CE7FF1FC8B6}" cxnId="{F2C56CEE-4934-456E-8024-5EDE16EF8E7F}" type="sibTrans">
      <dgm:prSet/>
      <dgm:spPr/>
    </dgm:pt>
    <dgm:pt modelId="{292A99C1-5AA7-4BFA-9686-F9FE1340D353}">
      <dgm:prSet/>
      <dgm:spPr/>
      <dgm:t>
        <a:bodyPr/>
        <a:p>
          <a:r>
            <a:rPr lang="en-GB" b="0" i="0" u="none" baseline="0">
              <a:rtl val="0"/>
            </a:rPr>
            <a:t>Education Stream - </a:t>
          </a:r>
          <a:r>
            <a:rPr lang="en-GB" b="1" i="1" u="sng" baseline="0">
              <a:rtl val="0"/>
            </a:rPr>
            <a:t>Computer Engineearing</a:t>
          </a:r>
          <a:endParaRPr altLang="en-US"/>
        </a:p>
      </dgm:t>
    </dgm:pt>
    <dgm:pt modelId="{E07A5594-F8EA-4BA7-81B6-0098BCD2A89E}" cxnId="{7A7793E3-1157-4F94-B214-ED873E812F36}" type="parTrans">
      <dgm:prSet/>
      <dgm:spPr/>
    </dgm:pt>
    <dgm:pt modelId="{20C5064F-6156-4772-82A4-D179A4616517}" cxnId="{7A7793E3-1157-4F94-B214-ED873E812F36}" type="sibTrans">
      <dgm:prSet/>
      <dgm:spPr/>
    </dgm:pt>
    <dgm:pt modelId="{7CA8D24C-A3E3-4D85-8370-18BF19A315F0}">
      <dgm:prSet/>
      <dgm:spPr/>
      <dgm:t>
        <a:bodyPr/>
        <a:p>
          <a:r>
            <a:rPr lang="en-GB" b="0" i="0" u="none" baseline="0">
              <a:rtl val="0"/>
            </a:rPr>
            <a:t>Email ID - </a:t>
          </a:r>
          <a:r>
            <a:rPr lang="en-GB" b="1" i="1" u="sng" baseline="0">
              <a:rtl val="0"/>
            </a:rPr>
            <a:t>rohanmisal89@gmail.com</a:t>
          </a:r>
          <a:endParaRPr altLang="en-US"/>
        </a:p>
      </dgm:t>
    </dgm:pt>
    <dgm:pt modelId="{A096410D-7AF1-49F8-812A-A88A3807EAB4}" cxnId="{D028C819-36EB-4264-994D-D423760EA970}" type="parTrans">
      <dgm:prSet/>
      <dgm:spPr/>
    </dgm:pt>
    <dgm:pt modelId="{21FBBABE-E9B6-4B1D-BC1E-C437683A9BDE}" cxnId="{D028C819-36EB-4264-994D-D423760EA970}" type="sibTrans">
      <dgm:prSet/>
      <dgm:spPr/>
    </dgm:pt>
    <dgm:pt modelId="{8549D8AF-E0F4-4140-9AB4-A06407F7504D}" type="pres">
      <dgm:prSet presAssocID="{ABE8730E-9DFE-4821-A6D2-AD96E06BF379}" presName="linear" presStyleCnt="0">
        <dgm:presLayoutVars>
          <dgm:animLvl val="lvl"/>
          <dgm:resizeHandles val="exact"/>
        </dgm:presLayoutVars>
      </dgm:prSet>
      <dgm:spPr/>
    </dgm:pt>
    <dgm:pt modelId="{28A6016F-6AF5-483C-B17D-95063949A347}" type="pres">
      <dgm:prSet presAssocID="{797AB3DF-6B49-49BB-A242-F1C31D9B0A8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8B7A94E-382B-4CE6-842C-2A6F21668059}" type="pres">
      <dgm:prSet presAssocID="{2DA9B0DA-BB5B-4D7A-BFF9-D4E4BF1DB26E}" presName="spacer" presStyleCnt="0"/>
      <dgm:spPr/>
    </dgm:pt>
    <dgm:pt modelId="{DEE119FF-D4BA-4817-B568-BB6FB5619A2A}" type="pres">
      <dgm:prSet presAssocID="{3B5A318E-A7C1-401A-B763-AC80EED349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6379483-3F6A-412A-8E05-454E30015195}" type="pres">
      <dgm:prSet presAssocID="{AA8DFBF0-05F7-4BF9-BC79-9CE7FF1FC8B6}" presName="spacer" presStyleCnt="0"/>
      <dgm:spPr/>
    </dgm:pt>
    <dgm:pt modelId="{5128285B-7810-45DD-9A91-0505853A3FF7}" type="pres">
      <dgm:prSet presAssocID="{292A99C1-5AA7-4BFA-9686-F9FE1340D3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8A1C3D3-C834-49B7-86F3-D6D7FD0018BD}" type="pres">
      <dgm:prSet presAssocID="{20C5064F-6156-4772-82A4-D179A4616517}" presName="spacer" presStyleCnt="0"/>
      <dgm:spPr/>
    </dgm:pt>
    <dgm:pt modelId="{9E0C8053-3CE2-4E11-B019-EB7F8E8EB7EA}" type="pres">
      <dgm:prSet presAssocID="{7CA8D24C-A3E3-4D85-8370-18BF19A315F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F35EAF1-DF3E-4431-8C58-A375912C9A58}" srcId="{ABE8730E-9DFE-4821-A6D2-AD96E06BF379}" destId="{797AB3DF-6B49-49BB-A242-F1C31D9B0A8D}" srcOrd="0" destOrd="0" parTransId="{15A21356-5769-465B-AC87-61D501B9E955}" sibTransId="{2DA9B0DA-BB5B-4D7A-BFF9-D4E4BF1DB26E}"/>
    <dgm:cxn modelId="{F2C56CEE-4934-456E-8024-5EDE16EF8E7F}" srcId="{ABE8730E-9DFE-4821-A6D2-AD96E06BF379}" destId="{3B5A318E-A7C1-401A-B763-AC80EED349EE}" srcOrd="1" destOrd="0" parTransId="{99E9129C-424D-4586-9F36-3677CECBEA0F}" sibTransId="{AA8DFBF0-05F7-4BF9-BC79-9CE7FF1FC8B6}"/>
    <dgm:cxn modelId="{7A7793E3-1157-4F94-B214-ED873E812F36}" srcId="{ABE8730E-9DFE-4821-A6D2-AD96E06BF379}" destId="{292A99C1-5AA7-4BFA-9686-F9FE1340D353}" srcOrd="2" destOrd="0" parTransId="{E07A5594-F8EA-4BA7-81B6-0098BCD2A89E}" sibTransId="{20C5064F-6156-4772-82A4-D179A4616517}"/>
    <dgm:cxn modelId="{D028C819-36EB-4264-994D-D423760EA970}" srcId="{ABE8730E-9DFE-4821-A6D2-AD96E06BF379}" destId="{7CA8D24C-A3E3-4D85-8370-18BF19A315F0}" srcOrd="3" destOrd="0" parTransId="{A096410D-7AF1-49F8-812A-A88A3807EAB4}" sibTransId="{21FBBABE-E9B6-4B1D-BC1E-C437683A9BDE}"/>
    <dgm:cxn modelId="{0FDF7A47-84A2-47A8-88D2-19DAE72C5995}" type="presOf" srcId="{ABE8730E-9DFE-4821-A6D2-AD96E06BF379}" destId="{8549D8AF-E0F4-4140-9AB4-A06407F7504D}" srcOrd="0" destOrd="0" presId="urn:microsoft.com/office/officeart/2005/8/layout/vList2"/>
    <dgm:cxn modelId="{DFA47A2D-A2FC-47E5-A381-471307D448E9}" type="presParOf" srcId="{8549D8AF-E0F4-4140-9AB4-A06407F7504D}" destId="{28A6016F-6AF5-483C-B17D-95063949A347}" srcOrd="0" destOrd="0" presId="urn:microsoft.com/office/officeart/2005/8/layout/vList2"/>
    <dgm:cxn modelId="{259482B0-0A96-41FF-B65E-8D0189D68CD7}" type="presOf" srcId="{797AB3DF-6B49-49BB-A242-F1C31D9B0A8D}" destId="{28A6016F-6AF5-483C-B17D-95063949A347}" srcOrd="0" destOrd="0" presId="urn:microsoft.com/office/officeart/2005/8/layout/vList2"/>
    <dgm:cxn modelId="{6A7EE742-40B2-4C60-8F0B-4269728CC61F}" type="presParOf" srcId="{8549D8AF-E0F4-4140-9AB4-A06407F7504D}" destId="{98B7A94E-382B-4CE6-842C-2A6F21668059}" srcOrd="1" destOrd="0" presId="urn:microsoft.com/office/officeart/2005/8/layout/vList2"/>
    <dgm:cxn modelId="{AD6CB02E-E060-428D-9641-6D08F7FA5424}" type="presParOf" srcId="{8549D8AF-E0F4-4140-9AB4-A06407F7504D}" destId="{DEE119FF-D4BA-4817-B568-BB6FB5619A2A}" srcOrd="2" destOrd="0" presId="urn:microsoft.com/office/officeart/2005/8/layout/vList2"/>
    <dgm:cxn modelId="{E73D5EC2-6B7B-4E9F-8E99-F703982A7BF4}" type="presOf" srcId="{3B5A318E-A7C1-401A-B763-AC80EED349EE}" destId="{DEE119FF-D4BA-4817-B568-BB6FB5619A2A}" srcOrd="0" destOrd="0" presId="urn:microsoft.com/office/officeart/2005/8/layout/vList2"/>
    <dgm:cxn modelId="{1DE9939B-0FE3-4AAE-B949-7BBCAF4DF2FA}" type="presParOf" srcId="{8549D8AF-E0F4-4140-9AB4-A06407F7504D}" destId="{A6379483-3F6A-412A-8E05-454E30015195}" srcOrd="3" destOrd="0" presId="urn:microsoft.com/office/officeart/2005/8/layout/vList2"/>
    <dgm:cxn modelId="{ACCD295C-167A-4066-A82E-758D94F33D6C}" type="presParOf" srcId="{8549D8AF-E0F4-4140-9AB4-A06407F7504D}" destId="{5128285B-7810-45DD-9A91-0505853A3FF7}" srcOrd="4" destOrd="0" presId="urn:microsoft.com/office/officeart/2005/8/layout/vList2"/>
    <dgm:cxn modelId="{BBB87098-AB55-4B0A-8E41-11B02E3E6017}" type="presOf" srcId="{292A99C1-5AA7-4BFA-9686-F9FE1340D353}" destId="{5128285B-7810-45DD-9A91-0505853A3FF7}" srcOrd="0" destOrd="0" presId="urn:microsoft.com/office/officeart/2005/8/layout/vList2"/>
    <dgm:cxn modelId="{9252DACB-16B8-4024-9C2C-D936C7BE42C2}" type="presParOf" srcId="{8549D8AF-E0F4-4140-9AB4-A06407F7504D}" destId="{E8A1C3D3-C834-49B7-86F3-D6D7FD0018BD}" srcOrd="5" destOrd="0" presId="urn:microsoft.com/office/officeart/2005/8/layout/vList2"/>
    <dgm:cxn modelId="{24818D81-E7A7-4988-8E91-C655E82A25D4}" type="presParOf" srcId="{8549D8AF-E0F4-4140-9AB4-A06407F7504D}" destId="{9E0C8053-3CE2-4E11-B019-EB7F8E8EB7EA}" srcOrd="6" destOrd="0" presId="urn:microsoft.com/office/officeart/2005/8/layout/vList2"/>
    <dgm:cxn modelId="{E9535A02-60AA-459D-B3FB-EC6901C8FF84}" type="presOf" srcId="{7CA8D24C-A3E3-4D85-8370-18BF19A315F0}" destId="{9E0C8053-3CE2-4E11-B019-EB7F8E8EB7EA}" srcOrd="0" destOrd="0" presId="urn:microsoft.com/office/officeart/2005/8/layout/vList2"/>
  </dgm:cxnLst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239885" cy="4953000"/>
        <a:chOff x="0" y="0"/>
        <a:chExt cx="9239885" cy="4953000"/>
      </a:xfrm>
    </dsp:grpSpPr>
    <dsp:sp modelId="{28A6016F-6AF5-483C-B17D-95063949A347}">
      <dsp:nvSpPr>
        <dsp:cNvPr id="3" name="Rounded Rectangle 2"/>
        <dsp:cNvSpPr/>
      </dsp:nvSpPr>
      <dsp:spPr bwMode="white">
        <a:xfrm>
          <a:off x="0" y="716470"/>
          <a:ext cx="9239885" cy="8108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b="0" i="0" u="none" baseline="0">
              <a:rtl val="0"/>
            </a:rPr>
            <a:t>Name - </a:t>
          </a:r>
          <a:r>
            <a:rPr lang="en-GB" b="1" i="1" u="sng" baseline="0">
              <a:rtl val="0"/>
            </a:rPr>
            <a:t>Rohan Misal </a:t>
          </a:r>
          <a:endParaRPr altLang="en-US"/>
        </a:p>
      </dsp:txBody>
      <dsp:txXfrm>
        <a:off x="0" y="716470"/>
        <a:ext cx="9239885" cy="810895"/>
      </dsp:txXfrm>
    </dsp:sp>
    <dsp:sp modelId="{DEE119FF-D4BA-4817-B568-BB6FB5619A2A}">
      <dsp:nvSpPr>
        <dsp:cNvPr id="4" name="Rounded Rectangle 3"/>
        <dsp:cNvSpPr/>
      </dsp:nvSpPr>
      <dsp:spPr bwMode="white">
        <a:xfrm>
          <a:off x="0" y="1619525"/>
          <a:ext cx="9239885" cy="8108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-4220000"/>
            <a:satOff val="-33332"/>
            <a:lumOff val="13333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b="0" i="0" u="none" baseline="0">
              <a:rtl val="0"/>
            </a:rPr>
            <a:t>College - </a:t>
          </a:r>
          <a:r>
            <a:rPr lang="en-GB" b="1" i="1" u="sng" baseline="0">
              <a:rtl val="0"/>
            </a:rPr>
            <a:t>NBN Sinhgad School Of Engineering</a:t>
          </a:r>
          <a:endParaRPr altLang="en-US"/>
        </a:p>
      </dsp:txBody>
      <dsp:txXfrm>
        <a:off x="0" y="1619525"/>
        <a:ext cx="9239885" cy="810895"/>
      </dsp:txXfrm>
    </dsp:sp>
    <dsp:sp modelId="{5128285B-7810-45DD-9A91-0505853A3FF7}">
      <dsp:nvSpPr>
        <dsp:cNvPr id="5" name="Rounded Rectangle 4"/>
        <dsp:cNvSpPr/>
      </dsp:nvSpPr>
      <dsp:spPr bwMode="white">
        <a:xfrm>
          <a:off x="0" y="2522580"/>
          <a:ext cx="9239885" cy="8108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-8440000"/>
            <a:satOff val="-66666"/>
            <a:lumOff val="26667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b="0" i="0" u="none" baseline="0">
              <a:rtl val="0"/>
            </a:rPr>
            <a:t>Education Stream - </a:t>
          </a:r>
          <a:r>
            <a:rPr lang="en-GB" b="1" i="1" u="sng" baseline="0">
              <a:rtl val="0"/>
            </a:rPr>
            <a:t>Computer Engineearing</a:t>
          </a:r>
          <a:endParaRPr altLang="en-US"/>
        </a:p>
      </dsp:txBody>
      <dsp:txXfrm>
        <a:off x="0" y="2522580"/>
        <a:ext cx="9239885" cy="810895"/>
      </dsp:txXfrm>
    </dsp:sp>
    <dsp:sp modelId="{9E0C8053-3CE2-4E11-B019-EB7F8E8EB7EA}">
      <dsp:nvSpPr>
        <dsp:cNvPr id="6" name="Rounded Rectangle 5"/>
        <dsp:cNvSpPr/>
      </dsp:nvSpPr>
      <dsp:spPr bwMode="white">
        <a:xfrm>
          <a:off x="0" y="3425635"/>
          <a:ext cx="9239885" cy="8108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-12660000"/>
            <a:satOff val="-99999"/>
            <a:lumOff val="40000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121920" tIns="121920" rIns="121920" bIns="121920" anchor="ctr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b="0" i="0" u="none" baseline="0">
              <a:rtl val="0"/>
            </a:rPr>
            <a:t>Email ID - </a:t>
          </a:r>
          <a:r>
            <a:rPr lang="en-GB" b="1" i="1" u="sng" baseline="0">
              <a:rtl val="0"/>
            </a:rPr>
            <a:t>rohanmisal89@gmail.com</a:t>
          </a:r>
          <a:endParaRPr altLang="en-US"/>
        </a:p>
      </dsp:txBody>
      <dsp:txXfrm>
        <a:off x="0" y="3425635"/>
        <a:ext cx="9239885" cy="810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235248"/>
            <a:ext cx="11856640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 noChangeArrowheads="1"/>
          </p:cNvSpPr>
          <p:nvPr>
            <p:ph type="ctrTitle"/>
          </p:nvPr>
        </p:nvSpPr>
        <p:spPr>
          <a:xfrm>
            <a:off x="1844041" y="1551940"/>
            <a:ext cx="9211733" cy="1082675"/>
          </a:xfrm>
        </p:spPr>
        <p:txBody>
          <a:bodyPr/>
          <a:p>
            <a:pPr algn="ctr"/>
            <a:r>
              <a:rPr lang="en-US" sz="4800"/>
              <a:t>Knowledge Graph of Printers using Social Media Posts</a:t>
            </a:r>
            <a:endParaRPr lang="en-US" sz="4800"/>
          </a:p>
        </p:txBody>
      </p:sp>
      <p:pic>
        <p:nvPicPr>
          <p:cNvPr id="6" name="Picture 5" descr="h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0495"/>
            <a:ext cx="1606550" cy="1666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2"/>
          <p:cNvSpPr>
            <a:spLocks noGrp="1"/>
          </p:cNvSpPr>
          <p:nvPr/>
        </p:nvSpPr>
        <p:spPr>
          <a:xfrm>
            <a:off x="1675130" y="92710"/>
            <a:ext cx="1044511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36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Entity Extraction and Attribute Identification</a:t>
            </a:r>
            <a:endParaRPr lang="en-GB" altLang="en-US" sz="36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Content Placeholder 1" descr="entity-extracti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38985" y="2145665"/>
            <a:ext cx="8113395" cy="3619500"/>
          </a:xfrm>
          <a:prstGeom prst="rect">
            <a:avLst/>
          </a:prstGeom>
        </p:spPr>
      </p:pic>
      <p:pic>
        <p:nvPicPr>
          <p:cNvPr id="8" name="Content Placeholder 3" descr="h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2"/>
          <p:cNvSpPr>
            <a:spLocks noGrp="1"/>
          </p:cNvSpPr>
          <p:nvPr/>
        </p:nvSpPr>
        <p:spPr>
          <a:xfrm>
            <a:off x="1675130" y="92710"/>
            <a:ext cx="1044511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36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Relationship Identification</a:t>
            </a:r>
            <a:endParaRPr lang="en-GB" altLang="en-US" sz="36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Content Placeholder 1" descr="Screenshot (519)"/>
          <p:cNvPicPr>
            <a:picLocks noChangeAspect="1"/>
          </p:cNvPicPr>
          <p:nvPr>
            <p:ph sz="half" idx="2"/>
          </p:nvPr>
        </p:nvPicPr>
        <p:blipFill>
          <a:blip r:embed="rId1"/>
          <a:srcRect t="22029" r="1382" b="15081"/>
          <a:stretch>
            <a:fillRect/>
          </a:stretch>
        </p:blipFill>
        <p:spPr>
          <a:xfrm>
            <a:off x="721360" y="1557020"/>
            <a:ext cx="11049635" cy="3950970"/>
          </a:xfrm>
          <a:prstGeom prst="rect">
            <a:avLst/>
          </a:prstGeom>
        </p:spPr>
      </p:pic>
      <p:pic>
        <p:nvPicPr>
          <p:cNvPr id="8" name="Content Placeholder 3" descr="h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2"/>
          <p:cNvSpPr>
            <a:spLocks noGrp="1"/>
          </p:cNvSpPr>
          <p:nvPr/>
        </p:nvSpPr>
        <p:spPr>
          <a:xfrm>
            <a:off x="1675130" y="92710"/>
            <a:ext cx="1044511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36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Knowledge Graph Construction</a:t>
            </a:r>
            <a:endParaRPr lang="en-GB" altLang="en-US" sz="36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Content Placeholder 1" descr="graph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54325" y="920750"/>
            <a:ext cx="5906770" cy="5937250"/>
          </a:xfrm>
          <a:prstGeom prst="rect">
            <a:avLst/>
          </a:prstGeom>
        </p:spPr>
      </p:pic>
      <p:pic>
        <p:nvPicPr>
          <p:cNvPr id="8" name="Content Placeholder 3" descr="h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 rot="2307596">
            <a:off x="1305799" y="1974873"/>
            <a:ext cx="2112235" cy="1632181"/>
          </a:xfrm>
          <a:prstGeom prst="rightArrow">
            <a:avLst>
              <a:gd name="adj1" fmla="val 50000"/>
              <a:gd name="adj2" fmla="val 64156"/>
            </a:avLst>
          </a:prstGeom>
          <a:pattFill prst="pct2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Right Arrow 3"/>
          <p:cNvSpPr/>
          <p:nvPr/>
        </p:nvSpPr>
        <p:spPr>
          <a:xfrm rot="2307596">
            <a:off x="3784827" y="1974873"/>
            <a:ext cx="2112235" cy="1632181"/>
          </a:xfrm>
          <a:prstGeom prst="rightArrow">
            <a:avLst>
              <a:gd name="adj1" fmla="val 50000"/>
              <a:gd name="adj2" fmla="val 64156"/>
            </a:avLst>
          </a:prstGeom>
          <a:pattFill prst="pct2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ight Arrow 4"/>
          <p:cNvSpPr/>
          <p:nvPr/>
        </p:nvSpPr>
        <p:spPr>
          <a:xfrm rot="2307596">
            <a:off x="6347040" y="1877083"/>
            <a:ext cx="2112235" cy="1632181"/>
          </a:xfrm>
          <a:prstGeom prst="rightArrow">
            <a:avLst>
              <a:gd name="adj1" fmla="val 50000"/>
              <a:gd name="adj2" fmla="val 64156"/>
            </a:avLst>
          </a:prstGeom>
          <a:pattFill prst="pct30">
            <a:fgClr>
              <a:schemeClr val="accent1"/>
            </a:fgClr>
            <a:bgClr>
              <a:schemeClr val="bg1"/>
            </a:bgClr>
          </a:patt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Right Arrow 5"/>
          <p:cNvSpPr/>
          <p:nvPr/>
        </p:nvSpPr>
        <p:spPr>
          <a:xfrm rot="2307596">
            <a:off x="8849562" y="1877083"/>
            <a:ext cx="2112235" cy="1632181"/>
          </a:xfrm>
          <a:prstGeom prst="rightArrow">
            <a:avLst>
              <a:gd name="adj1" fmla="val 50000"/>
              <a:gd name="adj2" fmla="val 64156"/>
            </a:avLst>
          </a:prstGeom>
          <a:pattFill prst="pct10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7" name="Group 6"/>
          <p:cNvGrpSpPr/>
          <p:nvPr/>
        </p:nvGrpSpPr>
        <p:grpSpPr>
          <a:xfrm>
            <a:off x="1211580" y="3861033"/>
            <a:ext cx="2455545" cy="1811588"/>
            <a:chOff x="952701" y="3466959"/>
            <a:chExt cx="1324654" cy="871613"/>
          </a:xfrm>
        </p:grpSpPr>
        <p:sp>
          <p:nvSpPr>
            <p:cNvPr id="8" name="TextBox 7"/>
            <p:cNvSpPr txBox="1"/>
            <p:nvPr/>
          </p:nvSpPr>
          <p:spPr>
            <a:xfrm>
              <a:off x="952701" y="3702482"/>
              <a:ext cx="1324654" cy="6360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By building a knowledge graph, businesses can identify common trends, sentiments, and customer feedback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2701" y="3466959"/>
              <a:ext cx="1324654" cy="1622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Customer Insights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19830" y="3766746"/>
            <a:ext cx="2455545" cy="2805380"/>
            <a:chOff x="952701" y="3413033"/>
            <a:chExt cx="1324654" cy="1298382"/>
          </a:xfrm>
        </p:grpSpPr>
        <p:sp>
          <p:nvSpPr>
            <p:cNvPr id="11" name="TextBox 10"/>
            <p:cNvSpPr txBox="1"/>
            <p:nvPr/>
          </p:nvSpPr>
          <p:spPr>
            <a:xfrm>
              <a:off x="952701" y="3643713"/>
              <a:ext cx="1324654" cy="1067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Leveraging the knowledge graph, businesses can recommend printers to social media users based on their expressed needs, preferences, and discussions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2701" y="3413033"/>
              <a:ext cx="1324654" cy="270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Product Recommendations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98870" y="3681840"/>
            <a:ext cx="2484754" cy="2863409"/>
            <a:chOff x="952701" y="3468708"/>
            <a:chExt cx="1340411" cy="1187031"/>
          </a:xfrm>
        </p:grpSpPr>
        <p:sp>
          <p:nvSpPr>
            <p:cNvPr id="14" name="TextBox 13"/>
            <p:cNvSpPr txBox="1"/>
            <p:nvPr/>
          </p:nvSpPr>
          <p:spPr>
            <a:xfrm>
              <a:off x="952701" y="3699387"/>
              <a:ext cx="1324654" cy="9563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By integrating the knowledge graph with customer support systems, businesses can analyze social media posts to identify common printer issues and provide timely, accurate resolutions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8458" y="3468708"/>
              <a:ext cx="1324654" cy="2419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Customer Support and Issue Resolution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966835" y="3681808"/>
            <a:ext cx="2455545" cy="2483591"/>
            <a:chOff x="952701" y="3389612"/>
            <a:chExt cx="1324654" cy="1044269"/>
          </a:xfrm>
        </p:grpSpPr>
        <p:sp>
          <p:nvSpPr>
            <p:cNvPr id="17" name="TextBox 16"/>
            <p:cNvSpPr txBox="1"/>
            <p:nvPr/>
          </p:nvSpPr>
          <p:spPr>
            <a:xfrm>
              <a:off x="952701" y="3670804"/>
              <a:ext cx="1324654" cy="7630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Analyzing social media discussions on printers can provide businesses with a wealth of information regarding customer needs, feature requests, and pain points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2701" y="3389612"/>
              <a:ext cx="1324654" cy="2453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Product Development and Innovation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30"/>
          <p:cNvSpPr>
            <a:spLocks noChangeAspect="1"/>
          </p:cNvSpPr>
          <p:nvPr/>
        </p:nvSpPr>
        <p:spPr>
          <a:xfrm>
            <a:off x="2307274" y="2636641"/>
            <a:ext cx="373268" cy="372177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4" name="Content Placeholder 2"/>
          <p:cNvSpPr>
            <a:spLocks noGrp="1"/>
          </p:cNvSpPr>
          <p:nvPr/>
        </p:nvSpPr>
        <p:spPr>
          <a:xfrm>
            <a:off x="1675130" y="92710"/>
            <a:ext cx="1044511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36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Benefits and Applications</a:t>
            </a:r>
            <a:endParaRPr lang="en-GB" altLang="en-US" sz="36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Content Placeholder 24" descr="hp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</p:spPr>
      </p:pic>
      <p:sp>
        <p:nvSpPr>
          <p:cNvPr id="86" name="Freeform 32"/>
          <p:cNvSpPr/>
          <p:nvPr/>
        </p:nvSpPr>
        <p:spPr>
          <a:xfrm>
            <a:off x="4813613" y="2634535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/>
          </a:p>
        </p:txBody>
      </p:sp>
      <p:sp>
        <p:nvSpPr>
          <p:cNvPr id="105" name="Frame 17"/>
          <p:cNvSpPr/>
          <p:nvPr/>
        </p:nvSpPr>
        <p:spPr>
          <a:xfrm>
            <a:off x="7354388" y="2661794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Block Arc 41"/>
          <p:cNvSpPr/>
          <p:nvPr/>
        </p:nvSpPr>
        <p:spPr>
          <a:xfrm>
            <a:off x="9895204" y="260741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2"/>
          <p:cNvSpPr>
            <a:spLocks noGrp="1"/>
          </p:cNvSpPr>
          <p:nvPr/>
        </p:nvSpPr>
        <p:spPr>
          <a:xfrm>
            <a:off x="1675130" y="92710"/>
            <a:ext cx="1044511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36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  <a:endParaRPr lang="en-GB" altLang="en-US" sz="36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Content Placeholder 3" descr="hp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0" y="1423670"/>
            <a:ext cx="10603230" cy="45231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Knowledge graphs are critical components for delivering customer value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 techniques such as machine learning and predictive modelling from da-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 are key parts of knowledge graph construction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particularly the case as the amount, speed and specificity of data 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requirements accelerates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Leveraging existing assets such as ontologies,data, and controlled have 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been key assets for Elsevier in the build out of knowledge graphs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 is it easy to identify data in it for the extraction process</a:t>
            </a:r>
            <a:endParaRPr lang="en-GB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2"/>
          <p:cNvSpPr>
            <a:spLocks noGrp="1"/>
          </p:cNvSpPr>
          <p:nvPr/>
        </p:nvSpPr>
        <p:spPr>
          <a:xfrm>
            <a:off x="1675130" y="92710"/>
            <a:ext cx="1044511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36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References</a:t>
            </a:r>
            <a:endParaRPr lang="en-GB" altLang="en-US" sz="36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Content Placeholder 1" descr="download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76935" y="1803400"/>
            <a:ext cx="2818130" cy="915670"/>
          </a:xfrm>
          <a:prstGeom prst="rect">
            <a:avLst/>
          </a:prstGeom>
        </p:spPr>
      </p:pic>
      <p:pic>
        <p:nvPicPr>
          <p:cNvPr id="7" name="Content Placeholder 3" descr="h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Content Placeholder 8" descr="download (1)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11580" y="4019550"/>
            <a:ext cx="2002155" cy="2002155"/>
          </a:xfrm>
          <a:prstGeom prst="rect">
            <a:avLst/>
          </a:prstGeom>
        </p:spPr>
      </p:pic>
      <p:pic>
        <p:nvPicPr>
          <p:cNvPr id="3" name="Picture 2" descr="Aura-logo_colo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910" y="4254500"/>
            <a:ext cx="5471795" cy="1189355"/>
          </a:xfrm>
          <a:prstGeom prst="rect">
            <a:avLst/>
          </a:prstGeom>
        </p:spPr>
      </p:pic>
      <p:pic>
        <p:nvPicPr>
          <p:cNvPr id="4" name="Picture 3" descr="download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090" y="119443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 noChangeArrowheads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en-GB" altLang="en-US" sz="6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  <a:endParaRPr lang="en-GB" altLang="en-US" sz="66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 descr="h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0495"/>
            <a:ext cx="1606550" cy="1666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ontent Placeholder 2"/>
          <p:cNvSpPr>
            <a:spLocks noGrp="1"/>
          </p:cNvSpPr>
          <p:nvPr/>
        </p:nvSpPr>
        <p:spPr>
          <a:xfrm>
            <a:off x="2334895" y="62865"/>
            <a:ext cx="849439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44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ang="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Problem Statement</a:t>
            </a:r>
            <a:endParaRPr lang="en-GB" altLang="en-US" sz="44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ang="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79450" y="2140585"/>
            <a:ext cx="11393805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10000"/>
              </a:lnSpc>
              <a:buNone/>
            </a:pPr>
            <a:r>
              <a:rPr lang="en-US" sz="2400" b="1" i="1" u="sng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FF00"/>
                </a:highlight>
                <a:sym typeface="+mn-ea"/>
              </a:rPr>
              <a:t>Understanding customer sentiments</a:t>
            </a:r>
            <a:r>
              <a:rPr 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 about products is of utmost priority for any product company including HP.</a:t>
            </a:r>
            <a:r>
              <a:rPr lang="en-GB" alt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 </a:t>
            </a:r>
            <a:r>
              <a:rPr 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Consumers are more vocal on social media platforms and expressing their </a:t>
            </a:r>
            <a:r>
              <a:rPr lang="en-US" sz="2400" b="1" i="1" u="sng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FF00"/>
                </a:highlight>
                <a:sym typeface="+mn-ea"/>
              </a:rPr>
              <a:t>feedback and experience</a:t>
            </a:r>
            <a:r>
              <a:rPr 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 about any</a:t>
            </a:r>
            <a:r>
              <a:rPr lang="en-GB" alt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 </a:t>
            </a:r>
            <a:r>
              <a:rPr 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product. HP too need to know consumer sentiments first-hand so that it can make better products with great user</a:t>
            </a:r>
            <a:r>
              <a:rPr lang="en-GB" alt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 </a:t>
            </a:r>
            <a:r>
              <a:rPr 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experience and resolve customer issue faster. We need a one stop </a:t>
            </a:r>
            <a:r>
              <a:rPr lang="en-US" sz="2400" b="1" i="1" u="sng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knowledge store</a:t>
            </a:r>
            <a:r>
              <a:rPr 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, which can </a:t>
            </a:r>
            <a:r>
              <a:rPr lang="en-US" sz="2400" b="1" i="1" u="sng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0000"/>
                </a:highlight>
                <a:sym typeface="+mn-ea"/>
              </a:rPr>
              <a:t>store reviews,</a:t>
            </a:r>
            <a:r>
              <a:rPr lang="en-GB" altLang="en-US" sz="2400" b="1" i="1" u="sng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0000"/>
                </a:highlight>
                <a:sym typeface="+mn-ea"/>
              </a:rPr>
              <a:t> </a:t>
            </a:r>
            <a:r>
              <a:rPr lang="en-US" sz="2400" b="1" i="1" u="sng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FF0000"/>
                </a:highlight>
                <a:sym typeface="+mn-ea"/>
              </a:rPr>
              <a:t>suggestions, complaint and sentiments</a:t>
            </a:r>
            <a:r>
              <a:rPr 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 for all HP consumer printers. This will help HP understand the consumers</a:t>
            </a:r>
            <a:r>
              <a:rPr lang="en-GB" alt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 </a:t>
            </a:r>
            <a:r>
              <a:rPr lang="en-US" sz="2400">
                <a:ln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better and improve brand value and NPS score.</a:t>
            </a:r>
            <a:endParaRPr lang="en-US" sz="2400">
              <a:ln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+mn-ea"/>
            </a:endParaRPr>
          </a:p>
        </p:txBody>
      </p:sp>
      <p:pic>
        <p:nvPicPr>
          <p:cNvPr id="9" name="Content Placeholder 8" descr="hp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/>
        </p:nvSpPr>
        <p:spPr>
          <a:xfrm>
            <a:off x="2334895" y="62865"/>
            <a:ext cx="849439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44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GB" altLang="en-US" sz="44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Content Placeholder 5" descr="hp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/>
        </p:nvGraphicFramePr>
        <p:xfrm>
          <a:off x="1774190" y="1355725"/>
          <a:ext cx="9239885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>
            <a:off x="1899920" y="2373630"/>
            <a:ext cx="1856105" cy="79756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752215" y="3171190"/>
            <a:ext cx="2306320" cy="58229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078855" y="3766185"/>
            <a:ext cx="2931160" cy="65659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070975" y="4432935"/>
            <a:ext cx="3063240" cy="3752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3815" y="923290"/>
            <a:ext cx="1856105" cy="145034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69690" y="1138632"/>
            <a:ext cx="960000" cy="960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7" name="Oval 36"/>
          <p:cNvSpPr/>
          <p:nvPr/>
        </p:nvSpPr>
        <p:spPr>
          <a:xfrm>
            <a:off x="2347783" y="2225233"/>
            <a:ext cx="960000" cy="960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8" name="Oval 37"/>
          <p:cNvSpPr/>
          <p:nvPr/>
        </p:nvSpPr>
        <p:spPr>
          <a:xfrm>
            <a:off x="4437193" y="2868302"/>
            <a:ext cx="960000" cy="96000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9" name="Oval 38"/>
          <p:cNvSpPr/>
          <p:nvPr/>
        </p:nvSpPr>
        <p:spPr>
          <a:xfrm>
            <a:off x="7064363" y="3581032"/>
            <a:ext cx="960000" cy="96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Oval 39"/>
          <p:cNvSpPr/>
          <p:nvPr/>
        </p:nvSpPr>
        <p:spPr>
          <a:xfrm>
            <a:off x="9907072" y="4002934"/>
            <a:ext cx="960000" cy="960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41" name="Group 40"/>
          <p:cNvGrpSpPr/>
          <p:nvPr/>
        </p:nvGrpSpPr>
        <p:grpSpPr>
          <a:xfrm>
            <a:off x="141605" y="2245847"/>
            <a:ext cx="1616075" cy="1681910"/>
            <a:chOff x="6210996" y="1308260"/>
            <a:chExt cx="1712589" cy="907750"/>
          </a:xfrm>
        </p:grpSpPr>
        <p:sp>
          <p:nvSpPr>
            <p:cNvPr id="42" name="TextBox 41"/>
            <p:cNvSpPr txBox="1"/>
            <p:nvPr/>
          </p:nvSpPr>
          <p:spPr>
            <a:xfrm>
              <a:off x="6210999" y="1308260"/>
              <a:ext cx="1712586" cy="4479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1: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Data Collection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10996" y="1768077"/>
              <a:ext cx="1712587" cy="4479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Gather relevant data from various sources</a:t>
              </a:r>
              <a:r>
                <a:rPr lang="en-GB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GB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885556" y="3271346"/>
            <a:ext cx="1870733" cy="1691722"/>
            <a:chOff x="6210996" y="1310811"/>
            <a:chExt cx="1712589" cy="902648"/>
          </a:xfrm>
        </p:grpSpPr>
        <p:sp>
          <p:nvSpPr>
            <p:cNvPr id="45" name="TextBox 44"/>
            <p:cNvSpPr txBox="1"/>
            <p:nvPr/>
          </p:nvSpPr>
          <p:spPr>
            <a:xfrm>
              <a:off x="6210999" y="1310811"/>
              <a:ext cx="1712586" cy="442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2: 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Data Preprocessing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10996" y="1770627"/>
              <a:ext cx="1712587" cy="442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Clean and filter the collected data to remove noise</a:t>
              </a:r>
              <a:r>
                <a:rPr lang="en-GB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GB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989705" y="3928028"/>
            <a:ext cx="1870710" cy="1787127"/>
            <a:chOff x="6210996" y="1392059"/>
            <a:chExt cx="1712589" cy="858507"/>
          </a:xfrm>
        </p:grpSpPr>
        <p:sp>
          <p:nvSpPr>
            <p:cNvPr id="48" name="TextBox 47"/>
            <p:cNvSpPr txBox="1"/>
            <p:nvPr/>
          </p:nvSpPr>
          <p:spPr>
            <a:xfrm>
              <a:off x="6210999" y="1392059"/>
              <a:ext cx="1712586" cy="2803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3: 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Entity Extraction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10996" y="1733517"/>
              <a:ext cx="1712587" cy="5170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Identify printer-related entities in the social media posts</a:t>
              </a:r>
              <a:r>
                <a:rPr lang="en-GB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GB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09080" y="4546148"/>
            <a:ext cx="1870710" cy="1922389"/>
            <a:chOff x="6210996" y="1335363"/>
            <a:chExt cx="1712589" cy="911986"/>
          </a:xfrm>
        </p:grpSpPr>
        <p:sp>
          <p:nvSpPr>
            <p:cNvPr id="51" name="TextBox 50"/>
            <p:cNvSpPr txBox="1"/>
            <p:nvPr/>
          </p:nvSpPr>
          <p:spPr>
            <a:xfrm>
              <a:off x="6210999" y="1335363"/>
              <a:ext cx="1712586" cy="3937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4: 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Attribute Identification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210996" y="1736738"/>
              <a:ext cx="1712587" cy="510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Determine the attributes associated with each printer entity</a:t>
              </a:r>
              <a:r>
                <a:rPr lang="en-GB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GB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187180" y="4944008"/>
            <a:ext cx="2399030" cy="1769343"/>
            <a:chOff x="6210996" y="1370858"/>
            <a:chExt cx="1712589" cy="892713"/>
          </a:xfrm>
        </p:grpSpPr>
        <p:sp>
          <p:nvSpPr>
            <p:cNvPr id="54" name="TextBox 53"/>
            <p:cNvSpPr txBox="1"/>
            <p:nvPr/>
          </p:nvSpPr>
          <p:spPr>
            <a:xfrm>
              <a:off x="6211449" y="1370858"/>
              <a:ext cx="1712136" cy="4187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5: 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Relationship Identification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10996" y="1720517"/>
              <a:ext cx="1712587" cy="543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Identify relationships between printer entities based on the context of social media posts.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8" name="Rounded Rectangle 7"/>
          <p:cNvSpPr/>
          <p:nvPr/>
        </p:nvSpPr>
        <p:spPr>
          <a:xfrm>
            <a:off x="1713852" y="3488335"/>
            <a:ext cx="322068" cy="2779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2334895" y="62865"/>
            <a:ext cx="849439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44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  <a:endParaRPr lang="en-GB" altLang="en-US" sz="44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ound Same Side Corner Rectangle 36"/>
          <p:cNvSpPr/>
          <p:nvPr/>
        </p:nvSpPr>
        <p:spPr>
          <a:xfrm>
            <a:off x="4758861" y="3236394"/>
            <a:ext cx="318428" cy="251755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400"/>
          </a:p>
        </p:txBody>
      </p:sp>
      <p:sp>
        <p:nvSpPr>
          <p:cNvPr id="10" name="Rounded Rectangle 27"/>
          <p:cNvSpPr/>
          <p:nvPr/>
        </p:nvSpPr>
        <p:spPr>
          <a:xfrm>
            <a:off x="7371235" y="3928092"/>
            <a:ext cx="346256" cy="26597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p>
            <a:pPr algn="ctr"/>
            <a:endParaRPr lang="ko-KR" altLang="en-US" sz="2400"/>
          </a:p>
        </p:txBody>
      </p:sp>
      <p:sp>
        <p:nvSpPr>
          <p:cNvPr id="69" name="Rectangle 7"/>
          <p:cNvSpPr/>
          <p:nvPr/>
        </p:nvSpPr>
        <p:spPr>
          <a:xfrm rot="18900000">
            <a:off x="872048" y="1446906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/>
          </a:p>
        </p:txBody>
      </p:sp>
      <p:sp>
        <p:nvSpPr>
          <p:cNvPr id="150" name="Oval 21"/>
          <p:cNvSpPr>
            <a:spLocks noChangeAspect="1"/>
          </p:cNvSpPr>
          <p:nvPr/>
        </p:nvSpPr>
        <p:spPr>
          <a:xfrm>
            <a:off x="2660574" y="253611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/>
          </a:p>
        </p:txBody>
      </p:sp>
      <p:sp>
        <p:nvSpPr>
          <p:cNvPr id="281" name="Freeform 312"/>
          <p:cNvSpPr/>
          <p:nvPr/>
        </p:nvSpPr>
        <p:spPr bwMode="auto">
          <a:xfrm>
            <a:off x="10229829" y="4507254"/>
            <a:ext cx="313178" cy="226681"/>
          </a:xfrm>
          <a:custGeom>
            <a:avLst/>
            <a:gdLst>
              <a:gd name="T0" fmla="*/ 45 w 210"/>
              <a:gd name="T1" fmla="*/ 38 h 152"/>
              <a:gd name="T2" fmla="*/ 88 w 210"/>
              <a:gd name="T3" fmla="*/ 0 h 152"/>
              <a:gd name="T4" fmla="*/ 88 w 210"/>
              <a:gd name="T5" fmla="*/ 46 h 152"/>
              <a:gd name="T6" fmla="*/ 210 w 210"/>
              <a:gd name="T7" fmla="*/ 46 h 152"/>
              <a:gd name="T8" fmla="*/ 210 w 210"/>
              <a:gd name="T9" fmla="*/ 106 h 152"/>
              <a:gd name="T10" fmla="*/ 88 w 210"/>
              <a:gd name="T11" fmla="*/ 106 h 152"/>
              <a:gd name="T12" fmla="*/ 88 w 210"/>
              <a:gd name="T13" fmla="*/ 152 h 152"/>
              <a:gd name="T14" fmla="*/ 45 w 210"/>
              <a:gd name="T15" fmla="*/ 115 h 152"/>
              <a:gd name="T16" fmla="*/ 0 w 210"/>
              <a:gd name="T17" fmla="*/ 75 h 152"/>
              <a:gd name="T18" fmla="*/ 45 w 210"/>
              <a:gd name="T19" fmla="*/ 3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152">
                <a:moveTo>
                  <a:pt x="45" y="38"/>
                </a:moveTo>
                <a:lnTo>
                  <a:pt x="88" y="0"/>
                </a:lnTo>
                <a:lnTo>
                  <a:pt x="88" y="46"/>
                </a:lnTo>
                <a:lnTo>
                  <a:pt x="210" y="46"/>
                </a:lnTo>
                <a:lnTo>
                  <a:pt x="210" y="106"/>
                </a:lnTo>
                <a:lnTo>
                  <a:pt x="88" y="106"/>
                </a:lnTo>
                <a:lnTo>
                  <a:pt x="88" y="152"/>
                </a:lnTo>
                <a:lnTo>
                  <a:pt x="45" y="115"/>
                </a:lnTo>
                <a:lnTo>
                  <a:pt x="0" y="75"/>
                </a:lnTo>
                <a:lnTo>
                  <a:pt x="45" y="38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80" name="Freeform 311"/>
          <p:cNvSpPr/>
          <p:nvPr/>
        </p:nvSpPr>
        <p:spPr bwMode="auto">
          <a:xfrm>
            <a:off x="10229990" y="4280559"/>
            <a:ext cx="314670" cy="226681"/>
          </a:xfrm>
          <a:custGeom>
            <a:avLst/>
            <a:gdLst>
              <a:gd name="T0" fmla="*/ 166 w 211"/>
              <a:gd name="T1" fmla="*/ 38 h 152"/>
              <a:gd name="T2" fmla="*/ 122 w 211"/>
              <a:gd name="T3" fmla="*/ 0 h 152"/>
              <a:gd name="T4" fmla="*/ 122 w 211"/>
              <a:gd name="T5" fmla="*/ 46 h 152"/>
              <a:gd name="T6" fmla="*/ 0 w 211"/>
              <a:gd name="T7" fmla="*/ 46 h 152"/>
              <a:gd name="T8" fmla="*/ 0 w 211"/>
              <a:gd name="T9" fmla="*/ 106 h 152"/>
              <a:gd name="T10" fmla="*/ 122 w 211"/>
              <a:gd name="T11" fmla="*/ 106 h 152"/>
              <a:gd name="T12" fmla="*/ 122 w 211"/>
              <a:gd name="T13" fmla="*/ 152 h 152"/>
              <a:gd name="T14" fmla="*/ 166 w 211"/>
              <a:gd name="T15" fmla="*/ 115 h 152"/>
              <a:gd name="T16" fmla="*/ 211 w 211"/>
              <a:gd name="T17" fmla="*/ 75 h 152"/>
              <a:gd name="T18" fmla="*/ 166 w 211"/>
              <a:gd name="T19" fmla="*/ 3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1" h="152">
                <a:moveTo>
                  <a:pt x="166" y="38"/>
                </a:moveTo>
                <a:lnTo>
                  <a:pt x="122" y="0"/>
                </a:lnTo>
                <a:lnTo>
                  <a:pt x="122" y="46"/>
                </a:lnTo>
                <a:lnTo>
                  <a:pt x="0" y="46"/>
                </a:lnTo>
                <a:lnTo>
                  <a:pt x="0" y="106"/>
                </a:lnTo>
                <a:lnTo>
                  <a:pt x="122" y="106"/>
                </a:lnTo>
                <a:lnTo>
                  <a:pt x="122" y="152"/>
                </a:lnTo>
                <a:lnTo>
                  <a:pt x="166" y="115"/>
                </a:lnTo>
                <a:lnTo>
                  <a:pt x="211" y="75"/>
                </a:lnTo>
                <a:lnTo>
                  <a:pt x="166" y="38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pic>
        <p:nvPicPr>
          <p:cNvPr id="20" name="Content Placeholder 19" descr="hp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flipV="1">
            <a:off x="2437130" y="3766185"/>
            <a:ext cx="2101850" cy="45339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550410" y="3225800"/>
            <a:ext cx="2382520" cy="54800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944360" y="2851150"/>
            <a:ext cx="2232025" cy="37465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187815" y="1914525"/>
            <a:ext cx="2961640" cy="95377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0" y="4250055"/>
            <a:ext cx="2416810" cy="46672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7645" y="4003752"/>
            <a:ext cx="960000" cy="960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7" name="Oval 36"/>
          <p:cNvSpPr/>
          <p:nvPr/>
        </p:nvSpPr>
        <p:spPr>
          <a:xfrm>
            <a:off x="3100258" y="3434908"/>
            <a:ext cx="960000" cy="960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8" name="Oval 37"/>
          <p:cNvSpPr/>
          <p:nvPr/>
        </p:nvSpPr>
        <p:spPr>
          <a:xfrm>
            <a:off x="5261423" y="2948947"/>
            <a:ext cx="960000" cy="96000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9" name="Oval 38"/>
          <p:cNvSpPr/>
          <p:nvPr/>
        </p:nvSpPr>
        <p:spPr>
          <a:xfrm>
            <a:off x="7506958" y="2558682"/>
            <a:ext cx="960000" cy="960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Oval 39"/>
          <p:cNvSpPr/>
          <p:nvPr/>
        </p:nvSpPr>
        <p:spPr>
          <a:xfrm>
            <a:off x="10265847" y="1890924"/>
            <a:ext cx="960000" cy="960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41" name="Group 40"/>
          <p:cNvGrpSpPr/>
          <p:nvPr/>
        </p:nvGrpSpPr>
        <p:grpSpPr>
          <a:xfrm>
            <a:off x="309880" y="5052547"/>
            <a:ext cx="1616075" cy="1805099"/>
            <a:chOff x="6210996" y="1308260"/>
            <a:chExt cx="1712589" cy="974237"/>
          </a:xfrm>
        </p:grpSpPr>
        <p:sp>
          <p:nvSpPr>
            <p:cNvPr id="42" name="TextBox 41"/>
            <p:cNvSpPr txBox="1"/>
            <p:nvPr/>
          </p:nvSpPr>
          <p:spPr>
            <a:xfrm>
              <a:off x="6210999" y="1308260"/>
              <a:ext cx="1712586" cy="4479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10: Application and Analysis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10996" y="1701590"/>
              <a:ext cx="1712587" cy="5809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Utilize the knowledge graph to power applications</a:t>
              </a:r>
              <a:r>
                <a:rPr lang="en-GB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GB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644775" y="4462467"/>
            <a:ext cx="1870710" cy="1949649"/>
            <a:chOff x="6210996" y="1283906"/>
            <a:chExt cx="1712589" cy="899614"/>
          </a:xfrm>
        </p:grpSpPr>
        <p:sp>
          <p:nvSpPr>
            <p:cNvPr id="45" name="TextBox 44"/>
            <p:cNvSpPr txBox="1"/>
            <p:nvPr/>
          </p:nvSpPr>
          <p:spPr>
            <a:xfrm>
              <a:off x="6210999" y="1283906"/>
              <a:ext cx="1712586" cy="4966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9: Continuous Learning and Updating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10996" y="1800564"/>
              <a:ext cx="1712587" cy="3829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Regularly update the knowledge graph</a:t>
              </a: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.</a:t>
              </a:r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74260" y="3981959"/>
            <a:ext cx="1870710" cy="2052102"/>
            <a:chOff x="6210996" y="1358599"/>
            <a:chExt cx="1712589" cy="858611"/>
          </a:xfrm>
        </p:grpSpPr>
        <p:sp>
          <p:nvSpPr>
            <p:cNvPr id="48" name="TextBox 47"/>
            <p:cNvSpPr txBox="1"/>
            <p:nvPr/>
          </p:nvSpPr>
          <p:spPr>
            <a:xfrm>
              <a:off x="6210999" y="1358599"/>
              <a:ext cx="1712586" cy="3472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8: Visualization and Exploration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10996" y="1766870"/>
              <a:ext cx="1712587" cy="4503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Visualize the knowledge graph using interactive tools</a:t>
              </a: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234555" y="3603654"/>
            <a:ext cx="1870710" cy="2599240"/>
            <a:chOff x="6210996" y="1382790"/>
            <a:chExt cx="1712589" cy="936028"/>
          </a:xfrm>
        </p:grpSpPr>
        <p:sp>
          <p:nvSpPr>
            <p:cNvPr id="51" name="TextBox 50"/>
            <p:cNvSpPr txBox="1"/>
            <p:nvPr/>
          </p:nvSpPr>
          <p:spPr>
            <a:xfrm>
              <a:off x="6210999" y="1382790"/>
              <a:ext cx="1712586" cy="2988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7: 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Linking and Enrichment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210996" y="1665269"/>
              <a:ext cx="1712587" cy="6535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Link the printer entities in the knowledge graph to external data sources, such as product databases or specifications.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751060" y="2848911"/>
            <a:ext cx="2183130" cy="2503606"/>
            <a:chOff x="6210996" y="1262066"/>
            <a:chExt cx="1712623" cy="1062927"/>
          </a:xfrm>
        </p:grpSpPr>
        <p:sp>
          <p:nvSpPr>
            <p:cNvPr id="54" name="TextBox 53"/>
            <p:cNvSpPr txBox="1"/>
            <p:nvPr/>
          </p:nvSpPr>
          <p:spPr>
            <a:xfrm>
              <a:off x="6211483" y="1262066"/>
              <a:ext cx="1712136" cy="352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Step 6: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Knowledge Graph Construction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10996" y="1659094"/>
              <a:ext cx="1712587" cy="6658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Design and build the knowledge graph structure using a suitable graph database or framework.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8" name="Rounded Rectangle 7"/>
          <p:cNvSpPr/>
          <p:nvPr/>
        </p:nvSpPr>
        <p:spPr>
          <a:xfrm>
            <a:off x="1713852" y="3488335"/>
            <a:ext cx="322068" cy="2779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2334895" y="62865"/>
            <a:ext cx="849439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44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  <a:endParaRPr lang="en-GB" altLang="en-US" sz="44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Content Placeholder 17" descr="291-2913672_in-memory-knowledge-graphs-knowledge-graph-icon-removebg-previ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12070" y="2065655"/>
            <a:ext cx="1067435" cy="630555"/>
          </a:xfrm>
          <a:prstGeom prst="rect">
            <a:avLst/>
          </a:prstGeom>
        </p:spPr>
      </p:pic>
      <p:sp>
        <p:nvSpPr>
          <p:cNvPr id="203" name="Freeform 233"/>
          <p:cNvSpPr>
            <a:spLocks noEditPoints="1"/>
          </p:cNvSpPr>
          <p:nvPr/>
        </p:nvSpPr>
        <p:spPr bwMode="auto">
          <a:xfrm>
            <a:off x="7816215" y="2789555"/>
            <a:ext cx="342265" cy="436245"/>
          </a:xfrm>
          <a:custGeom>
            <a:avLst/>
            <a:gdLst>
              <a:gd name="T0" fmla="*/ 105 w 105"/>
              <a:gd name="T1" fmla="*/ 1 h 122"/>
              <a:gd name="T2" fmla="*/ 105 w 105"/>
              <a:gd name="T3" fmla="*/ 2 h 122"/>
              <a:gd name="T4" fmla="*/ 53 w 105"/>
              <a:gd name="T5" fmla="*/ 24 h 122"/>
              <a:gd name="T6" fmla="*/ 0 w 105"/>
              <a:gd name="T7" fmla="*/ 2 h 122"/>
              <a:gd name="T8" fmla="*/ 0 w 105"/>
              <a:gd name="T9" fmla="*/ 1 h 122"/>
              <a:gd name="T10" fmla="*/ 0 w 105"/>
              <a:gd name="T11" fmla="*/ 0 h 122"/>
              <a:gd name="T12" fmla="*/ 0 w 105"/>
              <a:gd name="T13" fmla="*/ 102 h 122"/>
              <a:gd name="T14" fmla="*/ 0 w 105"/>
              <a:gd name="T15" fmla="*/ 103 h 122"/>
              <a:gd name="T16" fmla="*/ 53 w 105"/>
              <a:gd name="T17" fmla="*/ 122 h 122"/>
              <a:gd name="T18" fmla="*/ 105 w 105"/>
              <a:gd name="T19" fmla="*/ 103 h 122"/>
              <a:gd name="T20" fmla="*/ 105 w 105"/>
              <a:gd name="T21" fmla="*/ 102 h 122"/>
              <a:gd name="T22" fmla="*/ 105 w 105"/>
              <a:gd name="T23" fmla="*/ 1 h 122"/>
              <a:gd name="T24" fmla="*/ 105 w 105"/>
              <a:gd name="T25" fmla="*/ 1 h 122"/>
              <a:gd name="T26" fmla="*/ 53 w 105"/>
              <a:gd name="T27" fmla="*/ 99 h 122"/>
              <a:gd name="T28" fmla="*/ 4 w 105"/>
              <a:gd name="T29" fmla="*/ 85 h 122"/>
              <a:gd name="T30" fmla="*/ 53 w 105"/>
              <a:gd name="T31" fmla="*/ 95 h 122"/>
              <a:gd name="T32" fmla="*/ 101 w 105"/>
              <a:gd name="T33" fmla="*/ 85 h 122"/>
              <a:gd name="T34" fmla="*/ 53 w 105"/>
              <a:gd name="T35" fmla="*/ 99 h 122"/>
              <a:gd name="T36" fmla="*/ 53 w 105"/>
              <a:gd name="T37" fmla="*/ 85 h 122"/>
              <a:gd name="T38" fmla="*/ 4 w 105"/>
              <a:gd name="T39" fmla="*/ 71 h 122"/>
              <a:gd name="T40" fmla="*/ 53 w 105"/>
              <a:gd name="T41" fmla="*/ 80 h 122"/>
              <a:gd name="T42" fmla="*/ 101 w 105"/>
              <a:gd name="T43" fmla="*/ 71 h 122"/>
              <a:gd name="T44" fmla="*/ 53 w 105"/>
              <a:gd name="T45" fmla="*/ 85 h 122"/>
              <a:gd name="T46" fmla="*/ 53 w 105"/>
              <a:gd name="T47" fmla="*/ 71 h 122"/>
              <a:gd name="T48" fmla="*/ 4 w 105"/>
              <a:gd name="T49" fmla="*/ 57 h 122"/>
              <a:gd name="T50" fmla="*/ 53 w 105"/>
              <a:gd name="T51" fmla="*/ 66 h 122"/>
              <a:gd name="T52" fmla="*/ 101 w 105"/>
              <a:gd name="T53" fmla="*/ 57 h 122"/>
              <a:gd name="T54" fmla="*/ 53 w 105"/>
              <a:gd name="T55" fmla="*/ 71 h 122"/>
              <a:gd name="T56" fmla="*/ 53 w 105"/>
              <a:gd name="T57" fmla="*/ 57 h 122"/>
              <a:gd name="T58" fmla="*/ 4 w 105"/>
              <a:gd name="T59" fmla="*/ 43 h 122"/>
              <a:gd name="T60" fmla="*/ 53 w 105"/>
              <a:gd name="T61" fmla="*/ 52 h 122"/>
              <a:gd name="T62" fmla="*/ 101 w 105"/>
              <a:gd name="T63" fmla="*/ 43 h 122"/>
              <a:gd name="T64" fmla="*/ 53 w 105"/>
              <a:gd name="T65" fmla="*/ 57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5" h="122">
                <a:moveTo>
                  <a:pt x="105" y="1"/>
                </a:moveTo>
                <a:cubicBezTo>
                  <a:pt x="105" y="1"/>
                  <a:pt x="105" y="2"/>
                  <a:pt x="105" y="2"/>
                </a:cubicBezTo>
                <a:cubicBezTo>
                  <a:pt x="105" y="14"/>
                  <a:pt x="82" y="24"/>
                  <a:pt x="53" y="24"/>
                </a:cubicBezTo>
                <a:cubicBezTo>
                  <a:pt x="24" y="24"/>
                  <a:pt x="0" y="14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2"/>
                  <a:pt x="0" y="102"/>
                  <a:pt x="0" y="103"/>
                </a:cubicBezTo>
                <a:cubicBezTo>
                  <a:pt x="3" y="114"/>
                  <a:pt x="26" y="122"/>
                  <a:pt x="53" y="122"/>
                </a:cubicBezTo>
                <a:cubicBezTo>
                  <a:pt x="80" y="122"/>
                  <a:pt x="102" y="114"/>
                  <a:pt x="105" y="103"/>
                </a:cubicBezTo>
                <a:cubicBezTo>
                  <a:pt x="105" y="102"/>
                  <a:pt x="105" y="102"/>
                  <a:pt x="105" y="102"/>
                </a:cubicBezTo>
                <a:cubicBezTo>
                  <a:pt x="105" y="1"/>
                  <a:pt x="105" y="1"/>
                  <a:pt x="105" y="1"/>
                </a:cubicBezTo>
                <a:cubicBezTo>
                  <a:pt x="105" y="1"/>
                  <a:pt x="105" y="1"/>
                  <a:pt x="105" y="1"/>
                </a:cubicBezTo>
                <a:close/>
                <a:moveTo>
                  <a:pt x="53" y="99"/>
                </a:moveTo>
                <a:cubicBezTo>
                  <a:pt x="31" y="99"/>
                  <a:pt x="12" y="93"/>
                  <a:pt x="4" y="85"/>
                </a:cubicBezTo>
                <a:cubicBezTo>
                  <a:pt x="15" y="91"/>
                  <a:pt x="32" y="95"/>
                  <a:pt x="53" y="95"/>
                </a:cubicBezTo>
                <a:cubicBezTo>
                  <a:pt x="73" y="95"/>
                  <a:pt x="91" y="91"/>
                  <a:pt x="101" y="85"/>
                </a:cubicBezTo>
                <a:cubicBezTo>
                  <a:pt x="93" y="93"/>
                  <a:pt x="75" y="99"/>
                  <a:pt x="53" y="99"/>
                </a:cubicBezTo>
                <a:close/>
                <a:moveTo>
                  <a:pt x="53" y="85"/>
                </a:moveTo>
                <a:cubicBezTo>
                  <a:pt x="31" y="85"/>
                  <a:pt x="12" y="79"/>
                  <a:pt x="4" y="71"/>
                </a:cubicBezTo>
                <a:cubicBezTo>
                  <a:pt x="15" y="77"/>
                  <a:pt x="32" y="80"/>
                  <a:pt x="53" y="80"/>
                </a:cubicBezTo>
                <a:cubicBezTo>
                  <a:pt x="73" y="80"/>
                  <a:pt x="91" y="77"/>
                  <a:pt x="101" y="71"/>
                </a:cubicBezTo>
                <a:cubicBezTo>
                  <a:pt x="93" y="79"/>
                  <a:pt x="75" y="85"/>
                  <a:pt x="53" y="85"/>
                </a:cubicBezTo>
                <a:close/>
                <a:moveTo>
                  <a:pt x="53" y="71"/>
                </a:moveTo>
                <a:cubicBezTo>
                  <a:pt x="31" y="71"/>
                  <a:pt x="12" y="65"/>
                  <a:pt x="4" y="57"/>
                </a:cubicBezTo>
                <a:cubicBezTo>
                  <a:pt x="15" y="63"/>
                  <a:pt x="32" y="66"/>
                  <a:pt x="53" y="66"/>
                </a:cubicBezTo>
                <a:cubicBezTo>
                  <a:pt x="73" y="66"/>
                  <a:pt x="91" y="63"/>
                  <a:pt x="101" y="57"/>
                </a:cubicBezTo>
                <a:cubicBezTo>
                  <a:pt x="93" y="65"/>
                  <a:pt x="75" y="71"/>
                  <a:pt x="53" y="71"/>
                </a:cubicBezTo>
                <a:close/>
                <a:moveTo>
                  <a:pt x="53" y="57"/>
                </a:moveTo>
                <a:cubicBezTo>
                  <a:pt x="31" y="57"/>
                  <a:pt x="12" y="51"/>
                  <a:pt x="4" y="43"/>
                </a:cubicBezTo>
                <a:cubicBezTo>
                  <a:pt x="15" y="48"/>
                  <a:pt x="32" y="52"/>
                  <a:pt x="53" y="52"/>
                </a:cubicBezTo>
                <a:cubicBezTo>
                  <a:pt x="73" y="52"/>
                  <a:pt x="91" y="48"/>
                  <a:pt x="101" y="43"/>
                </a:cubicBezTo>
                <a:cubicBezTo>
                  <a:pt x="93" y="51"/>
                  <a:pt x="75" y="57"/>
                  <a:pt x="53" y="57"/>
                </a:cubicBez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77" name="Pie 24"/>
          <p:cNvSpPr/>
          <p:nvPr/>
        </p:nvSpPr>
        <p:spPr>
          <a:xfrm>
            <a:off x="5567707" y="3254876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Block Arc 41"/>
          <p:cNvSpPr/>
          <p:nvPr/>
        </p:nvSpPr>
        <p:spPr>
          <a:xfrm>
            <a:off x="3382644" y="371485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Freeform 92"/>
          <p:cNvSpPr>
            <a:spLocks noEditPoints="1"/>
          </p:cNvSpPr>
          <p:nvPr/>
        </p:nvSpPr>
        <p:spPr bwMode="auto">
          <a:xfrm>
            <a:off x="756920" y="4281170"/>
            <a:ext cx="680720" cy="497205"/>
          </a:xfrm>
          <a:custGeom>
            <a:avLst/>
            <a:gdLst>
              <a:gd name="T0" fmla="*/ 143 w 148"/>
              <a:gd name="T1" fmla="*/ 130 h 151"/>
              <a:gd name="T2" fmla="*/ 100 w 148"/>
              <a:gd name="T3" fmla="*/ 86 h 151"/>
              <a:gd name="T4" fmla="*/ 110 w 148"/>
              <a:gd name="T5" fmla="*/ 55 h 151"/>
              <a:gd name="T6" fmla="*/ 55 w 148"/>
              <a:gd name="T7" fmla="*/ 0 h 151"/>
              <a:gd name="T8" fmla="*/ 0 w 148"/>
              <a:gd name="T9" fmla="*/ 55 h 151"/>
              <a:gd name="T10" fmla="*/ 55 w 148"/>
              <a:gd name="T11" fmla="*/ 109 h 151"/>
              <a:gd name="T12" fmla="*/ 81 w 148"/>
              <a:gd name="T13" fmla="*/ 103 h 151"/>
              <a:gd name="T14" fmla="*/ 126 w 148"/>
              <a:gd name="T15" fmla="*/ 147 h 151"/>
              <a:gd name="T16" fmla="*/ 143 w 148"/>
              <a:gd name="T17" fmla="*/ 147 h 151"/>
              <a:gd name="T18" fmla="*/ 143 w 148"/>
              <a:gd name="T19" fmla="*/ 130 h 151"/>
              <a:gd name="T20" fmla="*/ 19 w 148"/>
              <a:gd name="T21" fmla="*/ 55 h 151"/>
              <a:gd name="T22" fmla="*/ 55 w 148"/>
              <a:gd name="T23" fmla="*/ 18 h 151"/>
              <a:gd name="T24" fmla="*/ 92 w 148"/>
              <a:gd name="T25" fmla="*/ 55 h 151"/>
              <a:gd name="T26" fmla="*/ 55 w 148"/>
              <a:gd name="T27" fmla="*/ 91 h 151"/>
              <a:gd name="T28" fmla="*/ 19 w 148"/>
              <a:gd name="T29" fmla="*/ 5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8" h="151">
                <a:moveTo>
                  <a:pt x="143" y="130"/>
                </a:moveTo>
                <a:cubicBezTo>
                  <a:pt x="100" y="86"/>
                  <a:pt x="100" y="86"/>
                  <a:pt x="100" y="86"/>
                </a:cubicBezTo>
                <a:cubicBezTo>
                  <a:pt x="106" y="77"/>
                  <a:pt x="110" y="67"/>
                  <a:pt x="110" y="55"/>
                </a:cubicBezTo>
                <a:cubicBezTo>
                  <a:pt x="110" y="24"/>
                  <a:pt x="85" y="0"/>
                  <a:pt x="55" y="0"/>
                </a:cubicBezTo>
                <a:cubicBezTo>
                  <a:pt x="25" y="0"/>
                  <a:pt x="0" y="24"/>
                  <a:pt x="0" y="55"/>
                </a:cubicBezTo>
                <a:cubicBezTo>
                  <a:pt x="0" y="85"/>
                  <a:pt x="25" y="109"/>
                  <a:pt x="55" y="109"/>
                </a:cubicBezTo>
                <a:cubicBezTo>
                  <a:pt x="65" y="109"/>
                  <a:pt x="74" y="107"/>
                  <a:pt x="81" y="103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30" y="151"/>
                  <a:pt x="138" y="151"/>
                  <a:pt x="143" y="147"/>
                </a:cubicBezTo>
                <a:cubicBezTo>
                  <a:pt x="148" y="142"/>
                  <a:pt x="148" y="134"/>
                  <a:pt x="143" y="130"/>
                </a:cubicBezTo>
                <a:close/>
                <a:moveTo>
                  <a:pt x="19" y="55"/>
                </a:moveTo>
                <a:cubicBezTo>
                  <a:pt x="19" y="34"/>
                  <a:pt x="35" y="18"/>
                  <a:pt x="55" y="18"/>
                </a:cubicBezTo>
                <a:cubicBezTo>
                  <a:pt x="75" y="18"/>
                  <a:pt x="92" y="34"/>
                  <a:pt x="92" y="55"/>
                </a:cubicBezTo>
                <a:cubicBezTo>
                  <a:pt x="92" y="75"/>
                  <a:pt x="75" y="91"/>
                  <a:pt x="55" y="91"/>
                </a:cubicBezTo>
                <a:cubicBezTo>
                  <a:pt x="35" y="91"/>
                  <a:pt x="19" y="75"/>
                  <a:pt x="19" y="55"/>
                </a:cubicBez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grpSp>
        <p:nvGrpSpPr>
          <p:cNvPr id="344" name="组合 343"/>
          <p:cNvGrpSpPr/>
          <p:nvPr/>
        </p:nvGrpSpPr>
        <p:grpSpPr>
          <a:xfrm>
            <a:off x="910590" y="4353560"/>
            <a:ext cx="189230" cy="182880"/>
            <a:chOff x="8998179" y="446354"/>
            <a:chExt cx="301247" cy="281861"/>
          </a:xfrm>
        </p:grpSpPr>
        <p:sp>
          <p:nvSpPr>
            <p:cNvPr id="129" name="Freeform 153"/>
            <p:cNvSpPr/>
            <p:nvPr/>
          </p:nvSpPr>
          <p:spPr bwMode="auto">
            <a:xfrm>
              <a:off x="9013092" y="523903"/>
              <a:ext cx="74566" cy="175976"/>
            </a:xfrm>
            <a:custGeom>
              <a:avLst/>
              <a:gdLst>
                <a:gd name="T0" fmla="*/ 34 w 34"/>
                <a:gd name="T1" fmla="*/ 81 h 81"/>
                <a:gd name="T2" fmla="*/ 34 w 34"/>
                <a:gd name="T3" fmla="*/ 8 h 81"/>
                <a:gd name="T4" fmla="*/ 26 w 34"/>
                <a:gd name="T5" fmla="*/ 0 h 81"/>
                <a:gd name="T6" fmla="*/ 9 w 34"/>
                <a:gd name="T7" fmla="*/ 0 h 81"/>
                <a:gd name="T8" fmla="*/ 0 w 34"/>
                <a:gd name="T9" fmla="*/ 8 h 81"/>
                <a:gd name="T10" fmla="*/ 0 w 34"/>
                <a:gd name="T11" fmla="*/ 81 h 81"/>
                <a:gd name="T12" fmla="*/ 34 w 34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34" y="81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34" y="81"/>
                  </a:lnTo>
                  <a:close/>
                </a:path>
              </a:pathLst>
            </a:custGeom>
            <a:solidFill>
              <a:srgbClr val="5C5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0" name="Freeform 154"/>
            <p:cNvSpPr/>
            <p:nvPr/>
          </p:nvSpPr>
          <p:spPr bwMode="auto">
            <a:xfrm>
              <a:off x="9113011" y="446354"/>
              <a:ext cx="73075" cy="253525"/>
            </a:xfrm>
            <a:custGeom>
              <a:avLst/>
              <a:gdLst>
                <a:gd name="T0" fmla="*/ 34 w 34"/>
                <a:gd name="T1" fmla="*/ 117 h 117"/>
                <a:gd name="T2" fmla="*/ 34 w 34"/>
                <a:gd name="T3" fmla="*/ 8 h 117"/>
                <a:gd name="T4" fmla="*/ 25 w 34"/>
                <a:gd name="T5" fmla="*/ 0 h 117"/>
                <a:gd name="T6" fmla="*/ 8 w 34"/>
                <a:gd name="T7" fmla="*/ 0 h 117"/>
                <a:gd name="T8" fmla="*/ 0 w 34"/>
                <a:gd name="T9" fmla="*/ 8 h 117"/>
                <a:gd name="T10" fmla="*/ 0 w 34"/>
                <a:gd name="T11" fmla="*/ 117 h 117"/>
                <a:gd name="T12" fmla="*/ 34 w 34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17">
                  <a:moveTo>
                    <a:pt x="34" y="117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lnTo>
                    <a:pt x="34" y="117"/>
                  </a:lnTo>
                  <a:close/>
                </a:path>
              </a:pathLst>
            </a:custGeom>
            <a:solidFill>
              <a:srgbClr val="5C5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1" name="Freeform 155"/>
            <p:cNvSpPr/>
            <p:nvPr/>
          </p:nvSpPr>
          <p:spPr bwMode="auto">
            <a:xfrm>
              <a:off x="9209947" y="564169"/>
              <a:ext cx="74566" cy="135711"/>
            </a:xfrm>
            <a:custGeom>
              <a:avLst/>
              <a:gdLst>
                <a:gd name="T0" fmla="*/ 34 w 34"/>
                <a:gd name="T1" fmla="*/ 63 h 63"/>
                <a:gd name="T2" fmla="*/ 34 w 34"/>
                <a:gd name="T3" fmla="*/ 8 h 63"/>
                <a:gd name="T4" fmla="*/ 25 w 34"/>
                <a:gd name="T5" fmla="*/ 0 h 63"/>
                <a:gd name="T6" fmla="*/ 8 w 34"/>
                <a:gd name="T7" fmla="*/ 0 h 63"/>
                <a:gd name="T8" fmla="*/ 0 w 34"/>
                <a:gd name="T9" fmla="*/ 8 h 63"/>
                <a:gd name="T10" fmla="*/ 0 w 34"/>
                <a:gd name="T11" fmla="*/ 63 h 63"/>
                <a:gd name="T12" fmla="*/ 34 w 34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3">
                  <a:moveTo>
                    <a:pt x="34" y="63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solidFill>
              <a:srgbClr val="5C5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2" name="Rectangle 156"/>
            <p:cNvSpPr>
              <a:spLocks noChangeArrowheads="1"/>
            </p:cNvSpPr>
            <p:nvPr/>
          </p:nvSpPr>
          <p:spPr bwMode="auto">
            <a:xfrm>
              <a:off x="8998179" y="708827"/>
              <a:ext cx="301247" cy="19388"/>
            </a:xfrm>
            <a:prstGeom prst="rect">
              <a:avLst/>
            </a:prstGeom>
            <a:solidFill>
              <a:srgbClr val="5C5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pic>
        <p:nvPicPr>
          <p:cNvPr id="20" name="Content Placeholder 19" descr="hp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2"/>
          <p:cNvSpPr>
            <a:spLocks noGrp="1"/>
          </p:cNvSpPr>
          <p:nvPr/>
        </p:nvSpPr>
        <p:spPr>
          <a:xfrm>
            <a:off x="1939290" y="83185"/>
            <a:ext cx="9589770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44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Knowledge Graphs</a:t>
            </a:r>
            <a:endParaRPr lang="en-GB" altLang="en-US" sz="44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Content Placeholder 4" descr="graph-exampl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55645" y="1576070"/>
            <a:ext cx="5384800" cy="4392930"/>
          </a:xfrm>
          <a:prstGeom prst="rect">
            <a:avLst/>
          </a:prstGeom>
        </p:spPr>
      </p:pic>
      <p:pic>
        <p:nvPicPr>
          <p:cNvPr id="20" name="Content Placeholder 19" descr="h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2"/>
          <p:cNvSpPr>
            <a:spLocks noGrp="1"/>
          </p:cNvSpPr>
          <p:nvPr/>
        </p:nvSpPr>
        <p:spPr>
          <a:xfrm>
            <a:off x="1675130" y="92710"/>
            <a:ext cx="1044511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36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Importance of Knowledge Graphs for Printers</a:t>
            </a:r>
            <a:endParaRPr lang="en-GB" altLang="en-US" sz="36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Content Placeholder 1" descr="KG_honeycomb-final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03095" y="837565"/>
            <a:ext cx="8767445" cy="5726430"/>
          </a:xfrm>
          <a:prstGeom prst="rect">
            <a:avLst/>
          </a:prstGeom>
        </p:spPr>
      </p:pic>
      <p:pic>
        <p:nvPicPr>
          <p:cNvPr id="20" name="Content Placeholder 19" descr="h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2"/>
          <p:cNvSpPr>
            <a:spLocks noGrp="1"/>
          </p:cNvSpPr>
          <p:nvPr/>
        </p:nvSpPr>
        <p:spPr>
          <a:xfrm>
            <a:off x="1675130" y="92710"/>
            <a:ext cx="1044511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36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Social Media Posts as a Source of Data</a:t>
            </a:r>
            <a:endParaRPr lang="en-GB" altLang="en-US" sz="36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Content Placeholder 1" descr="socia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847090"/>
            <a:ext cx="1296670" cy="1296670"/>
          </a:xfrm>
          <a:prstGeom prst="rect">
            <a:avLst/>
          </a:prstGeom>
        </p:spPr>
      </p:pic>
      <p:pic>
        <p:nvPicPr>
          <p:cNvPr id="7" name="Content Placeholder 6" descr="revie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91130" y="847090"/>
            <a:ext cx="5367020" cy="5981065"/>
          </a:xfrm>
          <a:prstGeom prst="rect">
            <a:avLst/>
          </a:prstGeom>
        </p:spPr>
      </p:pic>
      <p:pic>
        <p:nvPicPr>
          <p:cNvPr id="20" name="Content Placeholder 19" descr="h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2"/>
          <p:cNvSpPr>
            <a:spLocks noGrp="1"/>
          </p:cNvSpPr>
          <p:nvPr/>
        </p:nvSpPr>
        <p:spPr>
          <a:xfrm>
            <a:off x="1675130" y="92710"/>
            <a:ext cx="10445115" cy="668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altLang="en-US" sz="3600" b="1">
                <a:ln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Extraction and Preprocessing</a:t>
            </a:r>
            <a:endParaRPr lang="en-GB" altLang="en-US" sz="3600" b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Content Placeholder 2" descr="Data Extraction and Preprocessing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927985" y="1645920"/>
            <a:ext cx="6336030" cy="4646295"/>
          </a:xfrm>
          <a:prstGeom prst="rect">
            <a:avLst/>
          </a:prstGeom>
        </p:spPr>
      </p:pic>
      <p:pic>
        <p:nvPicPr>
          <p:cNvPr id="8" name="Content Placeholder 3" descr="h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52805" cy="852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3163</Words>
  <Application>WPS Presentation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>Arial Unicode MS</vt:lpstr>
      <vt:lpstr>Calibri</vt:lpstr>
      <vt:lpstr>1_Communications and Dialogues</vt:lpstr>
      <vt:lpstr>Knowledge Graph of Printers using Social Media Posts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ACER</cp:lastModifiedBy>
  <cp:revision>14</cp:revision>
  <dcterms:created xsi:type="dcterms:W3CDTF">2023-05-22T10:32:00Z</dcterms:created>
  <dcterms:modified xsi:type="dcterms:W3CDTF">2023-05-30T15:30:00Z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7EAF34332EA143ACADBE94C5ABD8BE76</vt:lpwstr>
  </property>
  <property fmtid="{D5CDD505-2E9C-101B-9397-08002B2CF9AE}" pid="3" name="KSOProductBuildVer">
    <vt:lpwstr>1033-11.2.0.11219</vt:lpwstr>
  </property>
</Properties>
</file>